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32"/>
  </p:notesMasterIdLst>
  <p:sldIdLst>
    <p:sldId id="256" r:id="rId4"/>
    <p:sldId id="283" r:id="rId5"/>
    <p:sldId id="770" r:id="rId6"/>
    <p:sldId id="771" r:id="rId7"/>
    <p:sldId id="769" r:id="rId8"/>
    <p:sldId id="747" r:id="rId9"/>
    <p:sldId id="772" r:id="rId10"/>
    <p:sldId id="748" r:id="rId11"/>
    <p:sldId id="750" r:id="rId12"/>
    <p:sldId id="751" r:id="rId13"/>
    <p:sldId id="752" r:id="rId14"/>
    <p:sldId id="753" r:id="rId15"/>
    <p:sldId id="773" r:id="rId16"/>
    <p:sldId id="754" r:id="rId17"/>
    <p:sldId id="761" r:id="rId18"/>
    <p:sldId id="755" r:id="rId19"/>
    <p:sldId id="756" r:id="rId20"/>
    <p:sldId id="760" r:id="rId21"/>
    <p:sldId id="757" r:id="rId22"/>
    <p:sldId id="758" r:id="rId23"/>
    <p:sldId id="759" r:id="rId24"/>
    <p:sldId id="762" r:id="rId25"/>
    <p:sldId id="763" r:id="rId26"/>
    <p:sldId id="764" r:id="rId27"/>
    <p:sldId id="766" r:id="rId28"/>
    <p:sldId id="767" r:id="rId29"/>
    <p:sldId id="768" r:id="rId30"/>
    <p:sldId id="552" r:id="rId3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0" userDrawn="1">
          <p15:clr>
            <a:srgbClr val="A4A3A4"/>
          </p15:clr>
        </p15:guide>
        <p15:guide id="2" pos="2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CC"/>
    <a:srgbClr val="FF66FF"/>
    <a:srgbClr val="FF0000"/>
    <a:srgbClr val="9966FF"/>
    <a:srgbClr val="3399FF"/>
    <a:srgbClr val="FF9966"/>
    <a:srgbClr val="99FF33"/>
    <a:srgbClr val="7A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330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21D31F7-3F0C-4507-B32E-CE7B381E58E3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幻灯片图像占位符 3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6737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673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29600" cy="2371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3667125"/>
            <a:ext cx="8229600" cy="2371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rotWithShape="1">
          <a:gsLst>
            <a:gs pos="0">
              <a:srgbClr val="FEFAF3">
                <a:alpha val="100000"/>
              </a:srgbClr>
            </a:gs>
            <a:gs pos="74001">
              <a:srgbClr val="F5D093">
                <a:alpha val="100000"/>
              </a:srgbClr>
            </a:gs>
            <a:gs pos="83000">
              <a:srgbClr val="F5D093">
                <a:alpha val="100000"/>
              </a:srgbClr>
            </a:gs>
            <a:gs pos="100000">
              <a:srgbClr val="F9E0B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8625" y="333375"/>
            <a:ext cx="2114550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13525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13525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613525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9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9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6.jpeg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53"/>
          <p:cNvSpPr>
            <a:spLocks noChangeArrowheads="1"/>
          </p:cNvSpPr>
          <p:nvPr/>
        </p:nvSpPr>
        <p:spPr bwMode="auto">
          <a:xfrm>
            <a:off x="228600" y="552450"/>
            <a:ext cx="8686800" cy="5943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54"/>
          <p:cNvSpPr>
            <a:spLocks noChangeArrowheads="1"/>
          </p:cNvSpPr>
          <p:nvPr/>
        </p:nvSpPr>
        <p:spPr bwMode="auto">
          <a:xfrm>
            <a:off x="609600" y="152400"/>
            <a:ext cx="55626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8" name="Picture 52" descr="01_back_b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9000" y="571500"/>
            <a:ext cx="1665288" cy="215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9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895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992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000" b="0">
                <a:latin typeface="Verdana" panose="020B060403050404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31" name="Picture 51" descr="01_icon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0" y="171450"/>
            <a:ext cx="749300" cy="9271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76600" y="3717925"/>
            <a:ext cx="5616575" cy="15113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999900"/>
            </a:prstShdw>
          </a:effec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1" name="Picture 25" descr="01_back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" y="276225"/>
            <a:ext cx="4876800" cy="631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26" descr="01_icon_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8400" y="3556000"/>
            <a:ext cx="1739900" cy="173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Rectangle 27"/>
          <p:cNvSpPr>
            <a:spLocks noChangeArrowheads="1"/>
          </p:cNvSpPr>
          <p:nvPr/>
        </p:nvSpPr>
        <p:spPr bwMode="auto">
          <a:xfrm>
            <a:off x="209550" y="266700"/>
            <a:ext cx="8705850" cy="6324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buFont typeface="Arial" panose="020B0604020202020204" pitchFamily="34" charset="0"/>
              <a:buNone/>
              <a:defRPr sz="10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13525"/>
            <a:ext cx="28956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0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057" name="Picture 9" descr="25d1516e_1d74_4a9b_85ed_c52c198499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92950" y="333375"/>
            <a:ext cx="17780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AF3">
                <a:alpha val="100000"/>
              </a:srgbClr>
            </a:gs>
            <a:gs pos="74001">
              <a:srgbClr val="F5D093">
                <a:alpha val="100000"/>
              </a:srgbClr>
            </a:gs>
            <a:gs pos="83000">
              <a:srgbClr val="F5D093">
                <a:alpha val="100000"/>
              </a:srgbClr>
            </a:gs>
            <a:gs pos="100000">
              <a:srgbClr val="F9E0B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122" name="WordArt 2"/>
          <p:cNvSpPr/>
          <p:nvPr/>
        </p:nvSpPr>
        <p:spPr>
          <a:xfrm>
            <a:off x="3851275" y="1916113"/>
            <a:ext cx="4897438" cy="12969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4245"/>
                <a:gd name="adj2" fmla="val 0"/>
              </a:avLst>
            </a:prstTxWarp>
            <a:normAutofit/>
          </a:bodyPr>
          <a:p>
            <a:pPr algn="ctr"/>
            <a:r>
              <a:rPr lang="zh-CN" altLang="en-US" sz="8000" b="1">
                <a:solidFill>
                  <a:srgbClr val="FF9900"/>
                </a:solidFill>
                <a:effectLst>
                  <a:outerShdw dist="107763" dir="18900000" algn="ctr" rotWithShape="0">
                    <a:srgbClr val="000099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ＥＲＰ沙盘模拟</a:t>
            </a:r>
            <a:endParaRPr lang="zh-CN" altLang="en-US" sz="8000" b="1">
              <a:solidFill>
                <a:srgbClr val="FF9900"/>
              </a:solidFill>
              <a:effectLst>
                <a:outerShdw dist="107763" dir="18900000" algn="ctr" rotWithShape="0">
                  <a:srgbClr val="000099"/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123" name="WordArt 2"/>
          <p:cNvSpPr/>
          <p:nvPr/>
        </p:nvSpPr>
        <p:spPr>
          <a:xfrm>
            <a:off x="3708400" y="4005263"/>
            <a:ext cx="4752975" cy="1158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4931"/>
                <a:gd name="adj2" fmla="val 0"/>
              </a:avLst>
            </a:prstTxWarp>
            <a:normAutofit/>
          </a:bodyPr>
          <a:p>
            <a:pPr algn="ctr"/>
            <a:r>
              <a:rPr lang="zh-CN" altLang="en-US" sz="8000" b="1">
                <a:solidFill>
                  <a:srgbClr val="FF9900"/>
                </a:solidFill>
                <a:effectLst>
                  <a:outerShdw dist="107763" dir="18900000" algn="ctr" rotWithShape="0">
                    <a:srgbClr val="000099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实验指导书</a:t>
            </a:r>
            <a:endParaRPr lang="zh-CN" altLang="en-US" sz="8000" b="1">
              <a:solidFill>
                <a:srgbClr val="FF9900"/>
              </a:solidFill>
              <a:effectLst>
                <a:outerShdw dist="107763" dir="18900000" algn="ctr" rotWithShape="0">
                  <a:srgbClr val="000099"/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BFB">
                <a:alpha val="100000"/>
              </a:srgbClr>
            </a:gs>
            <a:gs pos="74001">
              <a:srgbClr val="B7DDDD">
                <a:alpha val="100000"/>
              </a:srgbClr>
            </a:gs>
            <a:gs pos="83000">
              <a:srgbClr val="B7DDDD">
                <a:alpha val="100000"/>
              </a:srgbClr>
            </a:gs>
            <a:gs pos="100000">
              <a:srgbClr val="CFE8E8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四、亚洲市场预测分析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14339" name="图片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205038"/>
            <a:ext cx="8496300" cy="307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任务一　市场分析预测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BFB">
                <a:alpha val="100000"/>
              </a:srgbClr>
            </a:gs>
            <a:gs pos="74001">
              <a:srgbClr val="B7DDDD">
                <a:alpha val="100000"/>
              </a:srgbClr>
            </a:gs>
            <a:gs pos="83000">
              <a:srgbClr val="B7DDDD">
                <a:alpha val="100000"/>
              </a:srgbClr>
            </a:gs>
            <a:gs pos="100000">
              <a:srgbClr val="CFE8E8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五、国际市场</a:t>
            </a:r>
            <a:r>
              <a:rPr lang="en-US" altLang="zh-CN" dirty="0">
                <a:latin typeface="方正粗黑宋简体" pitchFamily="2" charset="-122"/>
                <a:ea typeface="方正粗黑宋简体" pitchFamily="2" charset="-122"/>
              </a:rPr>
              <a:t>P</a:t>
            </a:r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系列产品需求量预测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15363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420938"/>
            <a:ext cx="8569325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任务一　市场分析预测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AF3">
                <a:alpha val="100000"/>
              </a:srgbClr>
            </a:gs>
            <a:gs pos="74001">
              <a:srgbClr val="F5D093">
                <a:alpha val="100000"/>
              </a:srgbClr>
            </a:gs>
            <a:gs pos="83000">
              <a:srgbClr val="F5D093">
                <a:alpha val="100000"/>
              </a:srgbClr>
            </a:gs>
            <a:gs pos="100000">
              <a:srgbClr val="F9E0B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6386" name="WordArt 3"/>
          <p:cNvSpPr/>
          <p:nvPr/>
        </p:nvSpPr>
        <p:spPr>
          <a:xfrm>
            <a:off x="1331913" y="2636838"/>
            <a:ext cx="597693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  熟悉模拟企业经营基本流程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FBFB">
                <a:alpha val="100000"/>
              </a:srgbClr>
            </a:gs>
            <a:gs pos="74001">
              <a:srgbClr val="B7DDDD">
                <a:alpha val="100000"/>
              </a:srgbClr>
            </a:gs>
            <a:gs pos="83000">
              <a:srgbClr val="B7DDDD">
                <a:alpha val="100000"/>
              </a:srgbClr>
            </a:gs>
            <a:gs pos="100000">
              <a:srgbClr val="CFE8E8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457200" y="1125538"/>
            <a:ext cx="4475163" cy="4913312"/>
          </a:xfrm>
          <a:ln/>
        </p:spPr>
        <p:txBody>
          <a:bodyPr vert="horz" wrap="square" lIns="91440" tIns="45720" rIns="91440" bIns="45720" anchor="t" anchorCtr="0"/>
          <a:p>
            <a:r>
              <a:rPr lang="zh-CN" altLang="en-US" sz="2400" dirty="0">
                <a:ea typeface="宋体" panose="02010600030101010101" pitchFamily="2" charset="-122"/>
              </a:rPr>
              <a:t>在沙盘模拟经营中，企业是按照任务清单的顺序开展工作的。任务清单代表了企业简化的工作流程，也是企业竞争模拟中各项工作需要严格遵守的工作顺序。在模拟运营时，由</a:t>
            </a:r>
            <a:r>
              <a:rPr lang="en-US" altLang="zh-CN" sz="2400" dirty="0">
                <a:ea typeface="宋体" panose="02010600030101010101" pitchFamily="2" charset="-122"/>
              </a:rPr>
              <a:t>CEO</a:t>
            </a:r>
            <a:r>
              <a:rPr lang="zh-CN" altLang="en-US" sz="2400" dirty="0">
                <a:ea typeface="宋体" panose="02010600030101010101" pitchFamily="2" charset="-122"/>
              </a:rPr>
              <a:t>主持，指挥团队各成员各司其职，按照任务清单的流程执行任务，每执行完一项任务，各成员应在任务清单对应的方格内进行详细的记录。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17411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  熟悉模拟企业经营基本流程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7412" name="Picture 12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25" y="1052513"/>
            <a:ext cx="3752850" cy="5543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533400" indent="-533400"/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一、新年度规划会议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  <a:p>
            <a:pPr marL="533400" indent="-533400"/>
            <a:r>
              <a:rPr lang="en-US" altLang="zh-CN" dirty="0">
                <a:ea typeface="宋体" panose="02010600030101010101" pitchFamily="2" charset="-122"/>
              </a:rPr>
              <a:t>1.</a:t>
            </a:r>
            <a:r>
              <a:rPr lang="zh-CN" altLang="en-US" dirty="0">
                <a:ea typeface="宋体" panose="02010600030101010101" pitchFamily="2" charset="-122"/>
              </a:rPr>
              <a:t>新年度全面规划</a:t>
            </a:r>
            <a:endParaRPr lang="zh-CN" altLang="en-US" dirty="0">
              <a:ea typeface="宋体" panose="02010600030101010101" pitchFamily="2" charset="-122"/>
            </a:endParaRPr>
          </a:p>
          <a:p>
            <a:pPr marL="533400" indent="-533400"/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）市场开拓规划 </a:t>
            </a:r>
            <a:endParaRPr lang="zh-CN" altLang="en-US" dirty="0">
              <a:ea typeface="宋体" panose="02010600030101010101" pitchFamily="2" charset="-122"/>
            </a:endParaRPr>
          </a:p>
          <a:p>
            <a:pPr marL="533400" indent="-533400"/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2</a:t>
            </a:r>
            <a:r>
              <a:rPr lang="zh-CN" altLang="en-US" dirty="0">
                <a:ea typeface="宋体" panose="02010600030101010101" pitchFamily="2" charset="-122"/>
              </a:rPr>
              <a:t>）</a:t>
            </a:r>
            <a:r>
              <a:rPr lang="en-US" altLang="zh-CN" dirty="0">
                <a:ea typeface="宋体" panose="02010600030101010101" pitchFamily="2" charset="-122"/>
              </a:rPr>
              <a:t>ISO</a:t>
            </a:r>
            <a:r>
              <a:rPr lang="zh-CN" altLang="en-US" dirty="0">
                <a:ea typeface="宋体" panose="02010600030101010101" pitchFamily="2" charset="-122"/>
              </a:rPr>
              <a:t>认证开发规划</a:t>
            </a:r>
            <a:endParaRPr lang="zh-CN" altLang="en-US" dirty="0">
              <a:ea typeface="宋体" panose="02010600030101010101" pitchFamily="2" charset="-122"/>
            </a:endParaRPr>
          </a:p>
          <a:p>
            <a:pPr marL="533400" indent="-533400"/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3</a:t>
            </a:r>
            <a:r>
              <a:rPr lang="zh-CN" altLang="en-US" dirty="0">
                <a:ea typeface="宋体" panose="02010600030101010101" pitchFamily="2" charset="-122"/>
              </a:rPr>
              <a:t>）产品研发投资规划 </a:t>
            </a:r>
            <a:endParaRPr lang="zh-CN" altLang="en-US" dirty="0">
              <a:ea typeface="宋体" panose="02010600030101010101" pitchFamily="2" charset="-122"/>
            </a:endParaRPr>
          </a:p>
          <a:p>
            <a:pPr marL="533400" indent="-533400"/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4</a:t>
            </a:r>
            <a:r>
              <a:rPr lang="zh-CN" altLang="en-US" dirty="0">
                <a:ea typeface="宋体" panose="02010600030101010101" pitchFamily="2" charset="-122"/>
              </a:rPr>
              <a:t>）设备投资规划 </a:t>
            </a:r>
            <a:endParaRPr lang="zh-CN" altLang="en-US" dirty="0">
              <a:ea typeface="宋体" panose="02010600030101010101" pitchFamily="2" charset="-122"/>
            </a:endParaRPr>
          </a:p>
          <a:p>
            <a:pPr marL="533400" indent="-533400"/>
            <a:endParaRPr lang="zh-CN" altLang="en-US" dirty="0">
              <a:ea typeface="宋体" panose="02010600030101010101" pitchFamily="2" charset="-122"/>
            </a:endParaRPr>
          </a:p>
          <a:p>
            <a:pPr marL="533400" indent="-533400"/>
            <a:r>
              <a:rPr lang="en-US" altLang="zh-CN" dirty="0">
                <a:ea typeface="宋体" panose="02010600030101010101" pitchFamily="2" charset="-122"/>
              </a:rPr>
              <a:t>2. </a:t>
            </a:r>
            <a:r>
              <a:rPr lang="zh-CN" altLang="en-US" dirty="0">
                <a:ea typeface="宋体" panose="02010600030101010101" pitchFamily="2" charset="-122"/>
              </a:rPr>
              <a:t>确定可接订单的数量</a:t>
            </a:r>
            <a:endParaRPr lang="zh-CN" altLang="en-US" dirty="0">
              <a:ea typeface="宋体" panose="02010600030101010101" pitchFamily="2" charset="-122"/>
            </a:endParaRPr>
          </a:p>
          <a:p>
            <a:pPr marL="533400" indent="-53340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8435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任务三  模拟企业年初工作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</a:pPr>
            <a:r>
              <a:rPr lang="zh-CN" altLang="zh-CN" dirty="0">
                <a:ea typeface="宋体" panose="02010600030101010101" pitchFamily="2" charset="-122"/>
              </a:rPr>
              <a:t>例如，企业第一年年初有手工生产线、半自动生产线和全自动生产线各一条</a:t>
            </a:r>
            <a:r>
              <a:rPr lang="en-US" altLang="zh-CN" dirty="0">
                <a:ea typeface="宋体" panose="02010600030101010101" pitchFamily="2" charset="-122"/>
              </a:rPr>
              <a:t>(</a:t>
            </a:r>
            <a:r>
              <a:rPr lang="zh-CN" altLang="zh-CN" dirty="0">
                <a:ea typeface="宋体" panose="02010600030101010101" pitchFamily="2" charset="-122"/>
              </a:rPr>
              <a:t>全部空置</a:t>
            </a:r>
            <a:r>
              <a:rPr lang="en-US" altLang="zh-CN" dirty="0">
                <a:ea typeface="宋体" panose="02010600030101010101" pitchFamily="2" charset="-122"/>
              </a:rPr>
              <a:t>)</a:t>
            </a:r>
            <a:r>
              <a:rPr lang="zh-CN" altLang="zh-CN" dirty="0">
                <a:ea typeface="宋体" panose="02010600030101010101" pitchFamily="2" charset="-122"/>
              </a:rPr>
              <a:t>，产品 </a:t>
            </a:r>
            <a:r>
              <a:rPr lang="en-US" altLang="zh-CN" dirty="0">
                <a:ea typeface="宋体" panose="02010600030101010101" pitchFamily="2" charset="-122"/>
              </a:rPr>
              <a:t>P1 </a:t>
            </a:r>
            <a:r>
              <a:rPr lang="zh-CN" altLang="zh-CN" dirty="0">
                <a:ea typeface="宋体" panose="02010600030101010101" pitchFamily="2" charset="-122"/>
              </a:rPr>
              <a:t>、</a:t>
            </a:r>
            <a:r>
              <a:rPr lang="en-US" altLang="zh-CN" dirty="0">
                <a:ea typeface="宋体" panose="02010600030101010101" pitchFamily="2" charset="-122"/>
              </a:rPr>
              <a:t>P2</a:t>
            </a:r>
            <a:r>
              <a:rPr lang="zh-CN" altLang="zh-CN" dirty="0">
                <a:ea typeface="宋体" panose="02010600030101010101" pitchFamily="2" charset="-122"/>
              </a:rPr>
              <a:t>均已开发完成研发，未储备原材料。计划尽早在手工生产线上投产</a:t>
            </a:r>
            <a:r>
              <a:rPr lang="en-US" altLang="zh-CN" dirty="0">
                <a:ea typeface="宋体" panose="02010600030101010101" pitchFamily="2" charset="-122"/>
              </a:rPr>
              <a:t>P1</a:t>
            </a:r>
            <a:r>
              <a:rPr lang="zh-CN" altLang="zh-CN" dirty="0">
                <a:ea typeface="宋体" panose="02010600030101010101" pitchFamily="2" charset="-122"/>
              </a:rPr>
              <a:t>产品，在半自动生产线和全自动生产线上投产</a:t>
            </a:r>
            <a:r>
              <a:rPr lang="en-US" altLang="zh-CN" dirty="0">
                <a:ea typeface="宋体" panose="02010600030101010101" pitchFamily="2" charset="-122"/>
              </a:rPr>
              <a:t>P2</a:t>
            </a:r>
            <a:r>
              <a:rPr lang="zh-CN" altLang="zh-CN" dirty="0">
                <a:ea typeface="宋体" panose="02010600030101010101" pitchFamily="2" charset="-122"/>
              </a:rPr>
              <a:t>产品。我们可以根据各生产线的生产周期编制产品生产及材料需求计划，以确定完工产品的数量和下订单的时间。</a:t>
            </a:r>
            <a:endParaRPr lang="zh-CN" altLang="zh-CN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9459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任务三  模拟企业年初工作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BFB">
                <a:alpha val="100000"/>
              </a:srgbClr>
            </a:gs>
            <a:gs pos="74001">
              <a:srgbClr val="B7DDDD">
                <a:alpha val="100000"/>
              </a:srgbClr>
            </a:gs>
            <a:gs pos="83000">
              <a:srgbClr val="B7DDDD">
                <a:alpha val="100000"/>
              </a:srgbClr>
            </a:gs>
            <a:gs pos="100000">
              <a:srgbClr val="CFE8E8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3"/>
          <p:cNvSpPr>
            <a:spLocks noGrp="1"/>
          </p:cNvSpPr>
          <p:nvPr>
            <p:ph type="body" orient="vert" idx="1"/>
          </p:nvPr>
        </p:nvSpPr>
        <p:spPr>
          <a:xfrm>
            <a:off x="457200" y="1508125"/>
            <a:ext cx="8229600" cy="4530725"/>
          </a:xfrm>
          <a:ln/>
        </p:spPr>
        <p:txBody>
          <a:bodyPr wrap="square" lIns="91440" tIns="45720" rIns="91440" bIns="45720" anchor="t" anchorCtr="0"/>
          <a:p>
            <a:pPr>
              <a:buNone/>
            </a:pPr>
            <a:r>
              <a:rPr lang="zh-CN" altLang="en-US" dirty="0">
                <a:ea typeface="宋体" panose="02010600030101010101" pitchFamily="2" charset="-122"/>
              </a:rPr>
              <a:t>产品生产及材料采购计划表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0483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任务三  模拟企业年初工作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048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463" y="908050"/>
            <a:ext cx="7375525" cy="548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BFB">
                <a:alpha val="100000"/>
              </a:srgbClr>
            </a:gs>
            <a:gs pos="74001">
              <a:srgbClr val="B7DDDD">
                <a:alpha val="100000"/>
              </a:srgbClr>
            </a:gs>
            <a:gs pos="83000">
              <a:srgbClr val="B7DDDD">
                <a:alpha val="100000"/>
              </a:srgbClr>
            </a:gs>
            <a:gs pos="100000">
              <a:srgbClr val="CFE8E8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1506" name="Rectangle 3"/>
          <p:cNvSpPr>
            <a:spLocks noGrp="1"/>
          </p:cNvSpPr>
          <p:nvPr>
            <p:ph type="body"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>
                <a:latin typeface="方正粗黑宋简体" pitchFamily="2" charset="-122"/>
                <a:ea typeface="方正粗黑宋简体" pitchFamily="2" charset="-122"/>
              </a:rPr>
              <a:t>二、广告投放、参加订货会选单、登记订单</a:t>
            </a:r>
            <a:endParaRPr lang="zh-CN" altLang="en-US" sz="2400" dirty="0">
              <a:latin typeface="方正粗黑宋简体" pitchFamily="2" charset="-122"/>
              <a:ea typeface="方正粗黑宋简体" pitchFamily="2" charset="-122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>
                <a:latin typeface="方正粗黑宋简体" pitchFamily="2" charset="-122"/>
                <a:ea typeface="方正粗黑宋简体" pitchFamily="2" charset="-122"/>
              </a:rPr>
              <a:t>三、制定新年度计划 </a:t>
            </a:r>
            <a:endParaRPr lang="zh-CN" altLang="en-US" sz="2400" dirty="0">
              <a:latin typeface="方正粗黑宋简体" pitchFamily="2" charset="-122"/>
              <a:ea typeface="方正粗黑宋简体" pitchFamily="2" charset="-122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en-US" altLang="zh-CN" sz="2400" dirty="0"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ea typeface="宋体" panose="02010600030101010101" pitchFamily="2" charset="-122"/>
              </a:rPr>
              <a:t>．生产计划 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21507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任务三  模拟企业年初工作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1508" name="内容占位符 2"/>
          <p:cNvSpPr>
            <a:spLocks noGrp="1"/>
          </p:cNvSpPr>
          <p:nvPr>
            <p:ph sz="half" idx="2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1509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3068638"/>
            <a:ext cx="8642350" cy="2646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BFB">
                <a:alpha val="100000"/>
              </a:srgbClr>
            </a:gs>
            <a:gs pos="74001">
              <a:srgbClr val="B7DDDD">
                <a:alpha val="100000"/>
              </a:srgbClr>
            </a:gs>
            <a:gs pos="83000">
              <a:srgbClr val="B7DDDD">
                <a:alpha val="100000"/>
              </a:srgbClr>
            </a:gs>
            <a:gs pos="100000">
              <a:srgbClr val="CFE8E8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2530" name="Rectangle 3"/>
          <p:cNvSpPr>
            <a:spLocks noGrp="1"/>
          </p:cNvSpPr>
          <p:nvPr>
            <p:ph type="body"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>
                <a:ea typeface="宋体" panose="02010600030101010101" pitchFamily="2" charset="-122"/>
              </a:rPr>
              <a:t>材料需求计划 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22531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任务三  模拟企业年初工作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2532" name="内容占位符 2"/>
          <p:cNvSpPr>
            <a:spLocks noGrp="1"/>
          </p:cNvSpPr>
          <p:nvPr>
            <p:ph sz="half" idx="2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253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2447925"/>
            <a:ext cx="8135937" cy="270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BFB">
                <a:alpha val="100000"/>
              </a:srgbClr>
            </a:gs>
            <a:gs pos="74001">
              <a:srgbClr val="B7DDDD">
                <a:alpha val="100000"/>
              </a:srgbClr>
            </a:gs>
            <a:gs pos="83000">
              <a:srgbClr val="B7DDDD">
                <a:alpha val="100000"/>
              </a:srgbClr>
            </a:gs>
            <a:gs pos="100000">
              <a:srgbClr val="CFE8E8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3"/>
          <p:cNvSpPr>
            <a:spLocks noGrp="1"/>
          </p:cNvSpPr>
          <p:nvPr>
            <p:ph type="body"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en-US" altLang="zh-CN" sz="2400" dirty="0"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ea typeface="宋体" panose="02010600030101010101" pitchFamily="2" charset="-122"/>
              </a:rPr>
              <a:t>材料采购计划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23555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任务三  模拟企业年初工作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3556" name="内容占位符 6"/>
          <p:cNvSpPr>
            <a:spLocks noGrp="1"/>
          </p:cNvSpPr>
          <p:nvPr>
            <p:ph sz="half" idx="2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3557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841500"/>
            <a:ext cx="8642350" cy="4035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AF3">
                <a:alpha val="100000"/>
              </a:srgbClr>
            </a:gs>
            <a:gs pos="74001">
              <a:srgbClr val="F5D093">
                <a:alpha val="100000"/>
              </a:srgbClr>
            </a:gs>
            <a:gs pos="83000">
              <a:srgbClr val="F5D093">
                <a:alpha val="100000"/>
              </a:srgbClr>
            </a:gs>
            <a:gs pos="100000">
              <a:srgbClr val="F9E0B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146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项目四　ＥＲＰ沙盘模拟实战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147" name="AutoShape 5"/>
          <p:cNvSpPr/>
          <p:nvPr/>
        </p:nvSpPr>
        <p:spPr>
          <a:xfrm rot="5400000">
            <a:off x="-1938337" y="1227138"/>
            <a:ext cx="4824412" cy="4764087"/>
          </a:xfrm>
          <a:custGeom>
            <a:avLst/>
            <a:gdLst>
              <a:gd name="txL" fmla="*/ 401 w 21600"/>
              <a:gd name="txT" fmla="*/ 0 h 21600"/>
              <a:gd name="txR" fmla="*/ 21199 w 21600"/>
              <a:gd name="txB" fmla="*/ 13628 h 21600"/>
            </a:gdLst>
            <a:ahLst/>
            <a:cxnLst>
              <a:cxn ang="0">
                <a:pos x="538772352" y="0"/>
              </a:cxn>
              <a:cxn ang="0">
                <a:pos x="8081562" y="517674404"/>
              </a:cxn>
              <a:cxn ang="0">
                <a:pos x="538772352" y="15669438"/>
              </a:cxn>
              <a:cxn ang="0">
                <a:pos x="1069462919" y="517674404"/>
              </a:cxn>
            </a:cxnLst>
            <a:rect l="txL" t="txT" r="txR" b="txB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00"/>
                </a:schemeClr>
              </a:gs>
              <a:gs pos="50000">
                <a:srgbClr val="E2E2E2">
                  <a:alpha val="100000"/>
                </a:srgbClr>
              </a:gs>
              <a:gs pos="100000">
                <a:schemeClr val="bg2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8" name="AutoShape 6"/>
          <p:cNvSpPr/>
          <p:nvPr/>
        </p:nvSpPr>
        <p:spPr>
          <a:xfrm rot="5400000" flipH="1">
            <a:off x="-1574800" y="1730375"/>
            <a:ext cx="4030663" cy="39211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rgbClr val="FFFFFF">
                  <a:alpha val="48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9" name="AutoShape 9"/>
          <p:cNvSpPr/>
          <p:nvPr/>
        </p:nvSpPr>
        <p:spPr>
          <a:xfrm>
            <a:off x="2916238" y="3573463"/>
            <a:ext cx="5327650" cy="43338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任务三  模拟企业年初工作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AutoShape 10"/>
          <p:cNvSpPr/>
          <p:nvPr/>
        </p:nvSpPr>
        <p:spPr>
          <a:xfrm>
            <a:off x="2916238" y="2781300"/>
            <a:ext cx="4981575" cy="41275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任务二  熟悉模拟企业经营基本流程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1" name="AutoShape 11"/>
          <p:cNvSpPr/>
          <p:nvPr/>
        </p:nvSpPr>
        <p:spPr>
          <a:xfrm>
            <a:off x="2555875" y="1916113"/>
            <a:ext cx="4416425" cy="508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任务一　市场分析预测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152" name="Group 12"/>
          <p:cNvGrpSpPr/>
          <p:nvPr/>
        </p:nvGrpSpPr>
        <p:grpSpPr>
          <a:xfrm>
            <a:off x="2268538" y="1989138"/>
            <a:ext cx="381000" cy="481012"/>
            <a:chOff x="0" y="0"/>
            <a:chExt cx="1615" cy="2039"/>
          </a:xfrm>
        </p:grpSpPr>
        <p:sp>
          <p:nvSpPr>
            <p:cNvPr id="6184" name="Oval 13"/>
            <p:cNvSpPr/>
            <p:nvPr/>
          </p:nvSpPr>
          <p:spPr>
            <a:xfrm>
              <a:off x="0" y="209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85" name="Oval 14"/>
            <p:cNvSpPr/>
            <p:nvPr/>
          </p:nvSpPr>
          <p:spPr>
            <a:xfrm>
              <a:off x="92" y="300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" name="Oval 15"/>
            <p:cNvSpPr>
              <a:spLocks noChangeArrowheads="1"/>
            </p:cNvSpPr>
            <p:nvPr/>
          </p:nvSpPr>
          <p:spPr bwMode="auto">
            <a:xfrm>
              <a:off x="592" y="0"/>
              <a:ext cx="781" cy="20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87" name="Oval 16"/>
            <p:cNvSpPr/>
            <p:nvPr/>
          </p:nvSpPr>
          <p:spPr>
            <a:xfrm>
              <a:off x="592" y="0"/>
              <a:ext cx="781" cy="20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Oval 17"/>
            <p:cNvSpPr>
              <a:spLocks noChangeArrowheads="1"/>
            </p:cNvSpPr>
            <p:nvPr/>
          </p:nvSpPr>
          <p:spPr bwMode="auto">
            <a:xfrm>
              <a:off x="256" y="0"/>
              <a:ext cx="1097" cy="20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3C5028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89" name="Oval 18"/>
            <p:cNvSpPr/>
            <p:nvPr/>
          </p:nvSpPr>
          <p:spPr>
            <a:xfrm>
              <a:off x="256" y="0"/>
              <a:ext cx="1097" cy="203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153" name="Group 19"/>
          <p:cNvGrpSpPr/>
          <p:nvPr/>
        </p:nvGrpSpPr>
        <p:grpSpPr>
          <a:xfrm>
            <a:off x="2051050" y="4941888"/>
            <a:ext cx="381000" cy="481012"/>
            <a:chOff x="0" y="0"/>
            <a:chExt cx="1615" cy="2039"/>
          </a:xfrm>
        </p:grpSpPr>
        <p:sp>
          <p:nvSpPr>
            <p:cNvPr id="6178" name="Oval 20"/>
            <p:cNvSpPr/>
            <p:nvPr/>
          </p:nvSpPr>
          <p:spPr>
            <a:xfrm>
              <a:off x="0" y="209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79" name="Oval 21"/>
            <p:cNvSpPr/>
            <p:nvPr/>
          </p:nvSpPr>
          <p:spPr>
            <a:xfrm>
              <a:off x="92" y="300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8" name="Oval 22"/>
            <p:cNvSpPr>
              <a:spLocks noChangeArrowheads="1"/>
            </p:cNvSpPr>
            <p:nvPr/>
          </p:nvSpPr>
          <p:spPr bwMode="auto">
            <a:xfrm>
              <a:off x="592" y="0"/>
              <a:ext cx="781" cy="20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81" name="Oval 23"/>
            <p:cNvSpPr/>
            <p:nvPr/>
          </p:nvSpPr>
          <p:spPr>
            <a:xfrm>
              <a:off x="592" y="0"/>
              <a:ext cx="781" cy="20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0" name="Oval 24"/>
            <p:cNvSpPr>
              <a:spLocks noChangeArrowheads="1"/>
            </p:cNvSpPr>
            <p:nvPr/>
          </p:nvSpPr>
          <p:spPr bwMode="auto">
            <a:xfrm>
              <a:off x="256" y="0"/>
              <a:ext cx="1097" cy="20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3C5028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83" name="Oval 25"/>
            <p:cNvSpPr/>
            <p:nvPr/>
          </p:nvSpPr>
          <p:spPr>
            <a:xfrm>
              <a:off x="256" y="0"/>
              <a:ext cx="1097" cy="2039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154" name="Group 26"/>
          <p:cNvGrpSpPr/>
          <p:nvPr/>
        </p:nvGrpSpPr>
        <p:grpSpPr>
          <a:xfrm>
            <a:off x="2627313" y="3500438"/>
            <a:ext cx="381000" cy="482600"/>
            <a:chOff x="0" y="0"/>
            <a:chExt cx="1615" cy="2054"/>
          </a:xfrm>
        </p:grpSpPr>
        <p:sp>
          <p:nvSpPr>
            <p:cNvPr id="6172" name="Oval 27"/>
            <p:cNvSpPr/>
            <p:nvPr/>
          </p:nvSpPr>
          <p:spPr>
            <a:xfrm>
              <a:off x="0" y="216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73" name="Oval 28"/>
            <p:cNvSpPr/>
            <p:nvPr/>
          </p:nvSpPr>
          <p:spPr>
            <a:xfrm>
              <a:off x="92" y="307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Oval 29"/>
            <p:cNvSpPr>
              <a:spLocks noChangeArrowheads="1"/>
            </p:cNvSpPr>
            <p:nvPr/>
          </p:nvSpPr>
          <p:spPr bwMode="auto">
            <a:xfrm>
              <a:off x="592" y="0"/>
              <a:ext cx="781" cy="204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75" name="Oval 30"/>
            <p:cNvSpPr/>
            <p:nvPr/>
          </p:nvSpPr>
          <p:spPr>
            <a:xfrm>
              <a:off x="592" y="0"/>
              <a:ext cx="781" cy="204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Oval 31"/>
            <p:cNvSpPr>
              <a:spLocks noChangeArrowheads="1"/>
            </p:cNvSpPr>
            <p:nvPr/>
          </p:nvSpPr>
          <p:spPr bwMode="auto">
            <a:xfrm>
              <a:off x="256" y="7"/>
              <a:ext cx="1097" cy="204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3C5028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77" name="Oval 32"/>
            <p:cNvSpPr/>
            <p:nvPr/>
          </p:nvSpPr>
          <p:spPr>
            <a:xfrm>
              <a:off x="256" y="7"/>
              <a:ext cx="1097" cy="204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55" name="WordArt 2"/>
          <p:cNvSpPr/>
          <p:nvPr/>
        </p:nvSpPr>
        <p:spPr>
          <a:xfrm>
            <a:off x="584200" y="2998788"/>
            <a:ext cx="1714500" cy="78263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zh-CN" altLang="en-US" sz="54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隶书" panose="02010509060101010101" charset="-122"/>
                <a:ea typeface="隶书" panose="02010509060101010101" charset="-122"/>
              </a:rPr>
              <a:t>目 录</a:t>
            </a:r>
            <a:endParaRPr lang="zh-CN" altLang="en-US" sz="5400" b="1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隶书" panose="02010509060101010101" charset="-122"/>
              <a:ea typeface="隶书" panose="02010509060101010101" charset="-122"/>
            </a:endParaRPr>
          </a:p>
        </p:txBody>
      </p:sp>
      <p:grpSp>
        <p:nvGrpSpPr>
          <p:cNvPr id="6156" name="Group 12"/>
          <p:cNvGrpSpPr/>
          <p:nvPr/>
        </p:nvGrpSpPr>
        <p:grpSpPr>
          <a:xfrm>
            <a:off x="2484438" y="4292600"/>
            <a:ext cx="360362" cy="481013"/>
            <a:chOff x="0" y="0"/>
            <a:chExt cx="1615" cy="2039"/>
          </a:xfrm>
        </p:grpSpPr>
        <p:sp>
          <p:nvSpPr>
            <p:cNvPr id="6166" name="Oval 13"/>
            <p:cNvSpPr/>
            <p:nvPr/>
          </p:nvSpPr>
          <p:spPr>
            <a:xfrm>
              <a:off x="0" y="209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67" name="Oval 14"/>
            <p:cNvSpPr/>
            <p:nvPr/>
          </p:nvSpPr>
          <p:spPr>
            <a:xfrm>
              <a:off x="92" y="300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54" name="Oval 15"/>
            <p:cNvSpPr>
              <a:spLocks noChangeArrowheads="1"/>
            </p:cNvSpPr>
            <p:nvPr/>
          </p:nvSpPr>
          <p:spPr bwMode="auto">
            <a:xfrm>
              <a:off x="591" y="0"/>
              <a:ext cx="783" cy="20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9" name="Oval 16"/>
            <p:cNvSpPr/>
            <p:nvPr/>
          </p:nvSpPr>
          <p:spPr>
            <a:xfrm>
              <a:off x="592" y="0"/>
              <a:ext cx="781" cy="20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56" name="Oval 17"/>
            <p:cNvSpPr>
              <a:spLocks noChangeArrowheads="1"/>
            </p:cNvSpPr>
            <p:nvPr/>
          </p:nvSpPr>
          <p:spPr bwMode="auto">
            <a:xfrm>
              <a:off x="256" y="0"/>
              <a:ext cx="1096" cy="20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3C5028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71" name="Oval 18"/>
            <p:cNvSpPr/>
            <p:nvPr/>
          </p:nvSpPr>
          <p:spPr>
            <a:xfrm>
              <a:off x="256" y="0"/>
              <a:ext cx="1097" cy="203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57" name="AutoShape 9"/>
          <p:cNvSpPr/>
          <p:nvPr/>
        </p:nvSpPr>
        <p:spPr>
          <a:xfrm>
            <a:off x="2843213" y="4365625"/>
            <a:ext cx="5041900" cy="43338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任务四　模拟企业四季运营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8" name="AutoShape 9"/>
          <p:cNvSpPr/>
          <p:nvPr/>
        </p:nvSpPr>
        <p:spPr>
          <a:xfrm>
            <a:off x="2339975" y="5084763"/>
            <a:ext cx="5327650" cy="43338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任务五  模拟企业年末工作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159" name="Group 19"/>
          <p:cNvGrpSpPr/>
          <p:nvPr/>
        </p:nvGrpSpPr>
        <p:grpSpPr>
          <a:xfrm>
            <a:off x="2627313" y="2781300"/>
            <a:ext cx="381000" cy="481013"/>
            <a:chOff x="0" y="0"/>
            <a:chExt cx="1615" cy="2039"/>
          </a:xfrm>
        </p:grpSpPr>
        <p:sp>
          <p:nvSpPr>
            <p:cNvPr id="6160" name="Oval 20"/>
            <p:cNvSpPr/>
            <p:nvPr/>
          </p:nvSpPr>
          <p:spPr>
            <a:xfrm>
              <a:off x="0" y="209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61" name="Oval 21"/>
            <p:cNvSpPr/>
            <p:nvPr/>
          </p:nvSpPr>
          <p:spPr>
            <a:xfrm>
              <a:off x="92" y="300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63" name="Oval 22"/>
            <p:cNvSpPr>
              <a:spLocks noChangeArrowheads="1"/>
            </p:cNvSpPr>
            <p:nvPr/>
          </p:nvSpPr>
          <p:spPr bwMode="auto">
            <a:xfrm>
              <a:off x="592" y="0"/>
              <a:ext cx="781" cy="20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3" name="Oval 23"/>
            <p:cNvSpPr/>
            <p:nvPr/>
          </p:nvSpPr>
          <p:spPr>
            <a:xfrm>
              <a:off x="592" y="0"/>
              <a:ext cx="781" cy="20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65" name="Oval 24"/>
            <p:cNvSpPr>
              <a:spLocks noChangeArrowheads="1"/>
            </p:cNvSpPr>
            <p:nvPr/>
          </p:nvSpPr>
          <p:spPr bwMode="auto">
            <a:xfrm>
              <a:off x="256" y="0"/>
              <a:ext cx="1097" cy="20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3C5028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5" name="Oval 25"/>
            <p:cNvSpPr/>
            <p:nvPr/>
          </p:nvSpPr>
          <p:spPr>
            <a:xfrm>
              <a:off x="256" y="0"/>
              <a:ext cx="1097" cy="2039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en-US" altLang="zh-CN" dirty="0">
                <a:ea typeface="宋体" panose="02010600030101010101" pitchFamily="2" charset="-122"/>
              </a:rPr>
              <a:t>3.</a:t>
            </a:r>
            <a:r>
              <a:rPr lang="zh-CN" altLang="en-US" dirty="0">
                <a:ea typeface="宋体" panose="02010600030101010101" pitchFamily="2" charset="-122"/>
              </a:rPr>
              <a:t>现金预算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例如承前例，编制该企业该年的现金预算表。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假设该企业有关现金预算资料如下</a:t>
            </a:r>
            <a:r>
              <a:rPr lang="en-US" altLang="zh-CN" dirty="0">
                <a:ea typeface="宋体" panose="02010600030101010101" pitchFamily="2" charset="-122"/>
              </a:rPr>
              <a:t>:</a:t>
            </a:r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年初现金：</a:t>
            </a:r>
            <a:r>
              <a:rPr lang="en-US" altLang="zh-CN" dirty="0">
                <a:ea typeface="宋体" panose="02010600030101010101" pitchFamily="2" charset="-122"/>
              </a:rPr>
              <a:t>20M</a:t>
            </a:r>
            <a:r>
              <a:rPr lang="zh-CN" altLang="en-US" dirty="0">
                <a:ea typeface="宋体" panose="02010600030101010101" pitchFamily="2" charset="-122"/>
              </a:rPr>
              <a:t>；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上年应交税金：</a:t>
            </a:r>
            <a:r>
              <a:rPr lang="en-US" altLang="zh-CN" dirty="0">
                <a:ea typeface="宋体" panose="02010600030101010101" pitchFamily="2" charset="-122"/>
              </a:rPr>
              <a:t>0</a:t>
            </a:r>
            <a:r>
              <a:rPr lang="zh-CN" altLang="en-US" dirty="0">
                <a:ea typeface="宋体" panose="02010600030101010101" pitchFamily="2" charset="-122"/>
              </a:rPr>
              <a:t>；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支付广告费：</a:t>
            </a:r>
            <a:r>
              <a:rPr lang="en-US" altLang="zh-CN" dirty="0">
                <a:ea typeface="宋体" panose="02010600030101010101" pitchFamily="2" charset="-122"/>
              </a:rPr>
              <a:t>8M;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年初偿还长期贷款利息：</a:t>
            </a:r>
            <a:r>
              <a:rPr lang="en-US" altLang="zh-CN" dirty="0">
                <a:ea typeface="宋体" panose="02010600030101010101" pitchFamily="2" charset="-122"/>
              </a:rPr>
              <a:t>4M;</a:t>
            </a:r>
            <a:r>
              <a:rPr lang="zh-CN" altLang="en-US" dirty="0"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4579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任务三  模拟企业年初工作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ea typeface="宋体" panose="02010600030101010101" pitchFamily="2" charset="-122"/>
              </a:rPr>
              <a:t>应收款到期：第一季度</a:t>
            </a:r>
            <a:r>
              <a:rPr lang="en-US" altLang="zh-CN" dirty="0">
                <a:ea typeface="宋体" panose="02010600030101010101" pitchFamily="2" charset="-122"/>
              </a:rPr>
              <a:t>15M</a:t>
            </a:r>
            <a:r>
              <a:rPr lang="zh-CN" altLang="en-US" dirty="0">
                <a:ea typeface="宋体" panose="02010600030101010101" pitchFamily="2" charset="-122"/>
              </a:rPr>
              <a:t>，第二季度</a:t>
            </a:r>
            <a:r>
              <a:rPr lang="en-US" altLang="zh-CN" dirty="0">
                <a:ea typeface="宋体" panose="02010600030101010101" pitchFamily="2" charset="-122"/>
              </a:rPr>
              <a:t>8M</a:t>
            </a:r>
            <a:r>
              <a:rPr lang="zh-CN" altLang="en-US" dirty="0">
                <a:ea typeface="宋体" panose="02010600030101010101" pitchFamily="2" charset="-122"/>
              </a:rPr>
              <a:t>，第三季度</a:t>
            </a:r>
            <a:r>
              <a:rPr lang="en-US" altLang="zh-CN" dirty="0">
                <a:ea typeface="宋体" panose="02010600030101010101" pitchFamily="2" charset="-122"/>
              </a:rPr>
              <a:t>8M</a:t>
            </a:r>
            <a:r>
              <a:rPr lang="zh-CN" altLang="en-US" dirty="0">
                <a:ea typeface="宋体" panose="02010600030101010101" pitchFamily="2" charset="-122"/>
              </a:rPr>
              <a:t>，第四季度</a:t>
            </a:r>
            <a:r>
              <a:rPr lang="en-US" altLang="zh-CN" dirty="0">
                <a:ea typeface="宋体" panose="02010600030101010101" pitchFamily="2" charset="-122"/>
              </a:rPr>
              <a:t>18M</a:t>
            </a:r>
            <a:r>
              <a:rPr lang="zh-CN" altLang="en-US" dirty="0">
                <a:ea typeface="宋体" panose="02010600030101010101" pitchFamily="2" charset="-122"/>
              </a:rPr>
              <a:t>；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年末支付设备维护费：</a:t>
            </a:r>
            <a:r>
              <a:rPr lang="en-US" altLang="zh-CN" dirty="0">
                <a:ea typeface="宋体" panose="02010600030101010101" pitchFamily="2" charset="-122"/>
              </a:rPr>
              <a:t>3M</a:t>
            </a:r>
            <a:r>
              <a:rPr lang="zh-CN" altLang="en-US" dirty="0">
                <a:ea typeface="宋体" panose="02010600030101010101" pitchFamily="2" charset="-122"/>
              </a:rPr>
              <a:t>。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投资规划：从第一季度开始连续开发</a:t>
            </a:r>
            <a:r>
              <a:rPr lang="en-US" altLang="zh-CN" dirty="0">
                <a:ea typeface="宋体" panose="02010600030101010101" pitchFamily="2" charset="-122"/>
              </a:rPr>
              <a:t>P4</a:t>
            </a:r>
            <a:r>
              <a:rPr lang="zh-CN" altLang="en-US" dirty="0">
                <a:ea typeface="宋体" panose="02010600030101010101" pitchFamily="2" charset="-122"/>
              </a:rPr>
              <a:t>产品，开发国内和亚洲市场，同时进行</a:t>
            </a:r>
            <a:r>
              <a:rPr lang="en-US" altLang="zh-CN" dirty="0">
                <a:ea typeface="宋体" panose="02010600030101010101" pitchFamily="2" charset="-122"/>
              </a:rPr>
              <a:t>ISO9000</a:t>
            </a:r>
            <a:r>
              <a:rPr lang="zh-CN" altLang="en-US" dirty="0">
                <a:ea typeface="宋体" panose="02010600030101010101" pitchFamily="2" charset="-122"/>
              </a:rPr>
              <a:t>和</a:t>
            </a:r>
            <a:r>
              <a:rPr lang="en-US" altLang="zh-CN" dirty="0">
                <a:ea typeface="宋体" panose="02010600030101010101" pitchFamily="2" charset="-122"/>
              </a:rPr>
              <a:t>ISO14000</a:t>
            </a:r>
            <a:r>
              <a:rPr lang="zh-CN" altLang="en-US" dirty="0">
                <a:ea typeface="宋体" panose="02010600030101010101" pitchFamily="2" charset="-122"/>
              </a:rPr>
              <a:t>认证，从第三季度开始购买安装两季</a:t>
            </a:r>
            <a:r>
              <a:rPr lang="en-US" altLang="zh-CN" dirty="0">
                <a:ea typeface="宋体" panose="02010600030101010101" pitchFamily="2" charset="-122"/>
              </a:rPr>
              <a:t>3</a:t>
            </a:r>
            <a:r>
              <a:rPr lang="zh-CN" altLang="en-US" dirty="0">
                <a:ea typeface="宋体" panose="02010600030101010101" pitchFamily="2" charset="-122"/>
              </a:rPr>
              <a:t>条全自动生产线。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5603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任务三  模拟企业年初工作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BFB">
                <a:alpha val="100000"/>
              </a:srgbClr>
            </a:gs>
            <a:gs pos="74001">
              <a:srgbClr val="B7DDDD">
                <a:alpha val="100000"/>
              </a:srgbClr>
            </a:gs>
            <a:gs pos="83000">
              <a:srgbClr val="B7DDDD">
                <a:alpha val="100000"/>
              </a:srgbClr>
            </a:gs>
            <a:gs pos="100000">
              <a:srgbClr val="CFE8E8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6626" name="Picture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95288" y="1125538"/>
            <a:ext cx="8229600" cy="5184775"/>
          </a:xfrm>
          <a:ln/>
        </p:spPr>
      </p:pic>
      <p:sp>
        <p:nvSpPr>
          <p:cNvPr id="26627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任务三  模拟企业年初工作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四、支付应付税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五、支付长贷利息</a:t>
            </a:r>
            <a:r>
              <a:rPr lang="en-US" altLang="zh-CN" dirty="0">
                <a:ea typeface="宋体" panose="02010600030101010101" pitchFamily="2" charset="-122"/>
              </a:rPr>
              <a:t>/</a:t>
            </a:r>
            <a:r>
              <a:rPr lang="zh-CN" altLang="en-US" dirty="0">
                <a:ea typeface="宋体" panose="02010600030101010101" pitchFamily="2" charset="-122"/>
              </a:rPr>
              <a:t>更新长期贷款</a:t>
            </a:r>
            <a:r>
              <a:rPr lang="en-US" altLang="zh-CN" dirty="0">
                <a:ea typeface="宋体" panose="02010600030101010101" pitchFamily="2" charset="-122"/>
              </a:rPr>
              <a:t>/</a:t>
            </a:r>
            <a:r>
              <a:rPr lang="zh-CN" altLang="en-US" dirty="0">
                <a:ea typeface="宋体" panose="02010600030101010101" pitchFamily="2" charset="-122"/>
              </a:rPr>
              <a:t>长期贷款还款</a:t>
            </a:r>
            <a:r>
              <a:rPr lang="en-US" altLang="zh-CN" dirty="0">
                <a:ea typeface="宋体" panose="02010600030101010101" pitchFamily="2" charset="-122"/>
              </a:rPr>
              <a:t>/</a:t>
            </a:r>
            <a:r>
              <a:rPr lang="zh-CN" altLang="en-US" dirty="0">
                <a:ea typeface="宋体" panose="02010600030101010101" pitchFamily="2" charset="-122"/>
              </a:rPr>
              <a:t>申请长期贷款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企业为了发展，可能需要借入长期贷款。长期贷款主要是用于长期资产投资，比如购买生产线、产品研发等。沙盘企业中，长期贷款只能在每年年初进行，贷款期限在一年以上，每年年初付息一次，到期还本。本年借入的长期借款下年初支付利息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7651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任务三  模拟企业年初工作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BFB">
                <a:alpha val="100000"/>
              </a:srgbClr>
            </a:gs>
            <a:gs pos="74001">
              <a:srgbClr val="B7DDDD">
                <a:alpha val="100000"/>
              </a:srgbClr>
            </a:gs>
            <a:gs pos="83000">
              <a:srgbClr val="B7DDDD">
                <a:alpha val="100000"/>
              </a:srgbClr>
            </a:gs>
            <a:gs pos="100000">
              <a:srgbClr val="CFE8E8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ea typeface="宋体" panose="02010600030101010101" pitchFamily="2" charset="-122"/>
              </a:rPr>
              <a:t>一、季初盘点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二、更新短期贷款</a:t>
            </a:r>
            <a:r>
              <a:rPr lang="en-US" altLang="zh-CN" dirty="0">
                <a:ea typeface="宋体" panose="02010600030101010101" pitchFamily="2" charset="-122"/>
              </a:rPr>
              <a:t>/</a:t>
            </a:r>
            <a:r>
              <a:rPr lang="zh-CN" altLang="en-US" dirty="0">
                <a:ea typeface="宋体" panose="02010600030101010101" pitchFamily="2" charset="-122"/>
              </a:rPr>
              <a:t>短期贷款还本付息</a:t>
            </a:r>
            <a:r>
              <a:rPr lang="en-US" altLang="zh-CN" dirty="0">
                <a:ea typeface="宋体" panose="02010600030101010101" pitchFamily="2" charset="-122"/>
              </a:rPr>
              <a:t>/</a:t>
            </a:r>
            <a:r>
              <a:rPr lang="zh-CN" altLang="en-US" dirty="0">
                <a:ea typeface="宋体" panose="02010600030101010101" pitchFamily="2" charset="-122"/>
              </a:rPr>
              <a:t>申请短期贷款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三、原材料入库</a:t>
            </a:r>
            <a:r>
              <a:rPr lang="en-US" altLang="zh-CN" dirty="0">
                <a:ea typeface="宋体" panose="02010600030101010101" pitchFamily="2" charset="-122"/>
              </a:rPr>
              <a:t>/</a:t>
            </a:r>
            <a:r>
              <a:rPr lang="zh-CN" altLang="en-US" dirty="0">
                <a:ea typeface="宋体" panose="02010600030101010101" pitchFamily="2" charset="-122"/>
              </a:rPr>
              <a:t>更新原料订单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8675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任务四　模拟企业四季运营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3357563"/>
            <a:ext cx="7777162" cy="287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ea typeface="宋体" panose="02010600030101010101" pitchFamily="2" charset="-122"/>
              </a:rPr>
              <a:t>四、下原料订单 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五、购买</a:t>
            </a:r>
            <a:r>
              <a:rPr lang="en-US" altLang="zh-CN" dirty="0">
                <a:ea typeface="宋体" panose="02010600030101010101" pitchFamily="2" charset="-122"/>
              </a:rPr>
              <a:t>/</a:t>
            </a:r>
            <a:r>
              <a:rPr lang="zh-CN" altLang="en-US" dirty="0">
                <a:ea typeface="宋体" panose="02010600030101010101" pitchFamily="2" charset="-122"/>
              </a:rPr>
              <a:t>租用</a:t>
            </a:r>
            <a:r>
              <a:rPr lang="en-US" altLang="zh-CN" dirty="0">
                <a:ea typeface="宋体" panose="02010600030101010101" pitchFamily="2" charset="-122"/>
              </a:rPr>
              <a:t>-</a:t>
            </a:r>
            <a:r>
              <a:rPr lang="zh-CN" altLang="en-US" dirty="0">
                <a:ea typeface="宋体" panose="02010600030101010101" pitchFamily="2" charset="-122"/>
              </a:rPr>
              <a:t>厂房 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六、更新生产</a:t>
            </a:r>
            <a:r>
              <a:rPr lang="en-US" altLang="zh-CN" dirty="0">
                <a:ea typeface="宋体" panose="02010600030101010101" pitchFamily="2" charset="-122"/>
              </a:rPr>
              <a:t>/</a:t>
            </a:r>
            <a:r>
              <a:rPr lang="zh-CN" altLang="en-US" dirty="0">
                <a:ea typeface="宋体" panose="02010600030101010101" pitchFamily="2" charset="-122"/>
              </a:rPr>
              <a:t>完工入库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七、新建</a:t>
            </a:r>
            <a:r>
              <a:rPr lang="en-US" altLang="zh-CN" dirty="0">
                <a:ea typeface="宋体" panose="02010600030101010101" pitchFamily="2" charset="-122"/>
              </a:rPr>
              <a:t>/</a:t>
            </a:r>
            <a:r>
              <a:rPr lang="zh-CN" altLang="en-US" dirty="0">
                <a:ea typeface="宋体" panose="02010600030101010101" pitchFamily="2" charset="-122"/>
              </a:rPr>
              <a:t>在建</a:t>
            </a:r>
            <a:r>
              <a:rPr lang="en-US" altLang="zh-CN" dirty="0">
                <a:ea typeface="宋体" panose="02010600030101010101" pitchFamily="2" charset="-122"/>
              </a:rPr>
              <a:t>/</a:t>
            </a:r>
            <a:r>
              <a:rPr lang="zh-CN" altLang="en-US" dirty="0">
                <a:ea typeface="宋体" panose="02010600030101010101" pitchFamily="2" charset="-122"/>
              </a:rPr>
              <a:t>转产</a:t>
            </a:r>
            <a:r>
              <a:rPr lang="en-US" altLang="zh-CN" dirty="0">
                <a:ea typeface="宋体" panose="02010600030101010101" pitchFamily="2" charset="-122"/>
              </a:rPr>
              <a:t>/</a:t>
            </a:r>
            <a:r>
              <a:rPr lang="zh-CN" altLang="en-US" dirty="0">
                <a:ea typeface="宋体" panose="02010600030101010101" pitchFamily="2" charset="-122"/>
              </a:rPr>
              <a:t>变卖</a:t>
            </a:r>
            <a:r>
              <a:rPr lang="en-US" altLang="zh-CN" dirty="0">
                <a:ea typeface="宋体" panose="02010600030101010101" pitchFamily="2" charset="-122"/>
              </a:rPr>
              <a:t>--</a:t>
            </a:r>
            <a:r>
              <a:rPr lang="zh-CN" altLang="en-US" dirty="0">
                <a:ea typeface="宋体" panose="02010600030101010101" pitchFamily="2" charset="-122"/>
              </a:rPr>
              <a:t>生产线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八、开始下一批生产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九、更新应收款</a:t>
            </a:r>
            <a:r>
              <a:rPr lang="en-US" altLang="zh-CN" dirty="0">
                <a:ea typeface="宋体" panose="02010600030101010101" pitchFamily="2" charset="-122"/>
              </a:rPr>
              <a:t>/</a:t>
            </a:r>
            <a:r>
              <a:rPr lang="zh-CN" altLang="en-US" dirty="0">
                <a:ea typeface="宋体" panose="02010600030101010101" pitchFamily="2" charset="-122"/>
              </a:rPr>
              <a:t>应收款收现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十、按订单交货 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十一、产品研发投资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十二、支付管理费</a:t>
            </a:r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9699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任务四　模拟企业四季运营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BFB">
                <a:alpha val="100000"/>
              </a:srgbClr>
            </a:gs>
            <a:gs pos="74001">
              <a:srgbClr val="B7DDDD">
                <a:alpha val="100000"/>
              </a:srgbClr>
            </a:gs>
            <a:gs pos="83000">
              <a:srgbClr val="B7DDDD">
                <a:alpha val="100000"/>
              </a:srgbClr>
            </a:gs>
            <a:gs pos="100000">
              <a:srgbClr val="CFE8E8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0722" name="Rectangle 3"/>
          <p:cNvSpPr>
            <a:spLocks noGrp="1"/>
          </p:cNvSpPr>
          <p:nvPr>
            <p:ph type="body"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>
                <a:ea typeface="宋体" panose="02010600030101010101" pitchFamily="2" charset="-122"/>
              </a:rPr>
              <a:t>一、支付设备维护费 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>
                <a:ea typeface="宋体" panose="02010600030101010101" pitchFamily="2" charset="-122"/>
              </a:rPr>
              <a:t>二、计提折旧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graphicFrame>
        <p:nvGraphicFramePr>
          <p:cNvPr id="180493" name="Group 269"/>
          <p:cNvGraphicFramePr>
            <a:graphicFrameLocks noGrp="1"/>
          </p:cNvGraphicFramePr>
          <p:nvPr>
            <p:ph sz="half" idx="1"/>
          </p:nvPr>
        </p:nvGraphicFramePr>
        <p:xfrm>
          <a:off x="457200" y="2627313"/>
          <a:ext cx="8220075" cy="2387600"/>
        </p:xfrm>
        <a:graphic>
          <a:graphicData uri="http://schemas.openxmlformats.org/drawingml/2006/table">
            <a:tbl>
              <a:tblPr/>
              <a:tblGrid>
                <a:gridCol w="1019454"/>
                <a:gridCol w="1028660"/>
                <a:gridCol w="1028660"/>
                <a:gridCol w="1028660"/>
                <a:gridCol w="1028660"/>
                <a:gridCol w="1028660"/>
                <a:gridCol w="1028660"/>
                <a:gridCol w="1028660"/>
              </a:tblGrid>
              <a:tr h="701226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生产线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购置费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残值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建成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建成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建成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建成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建成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38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手工线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800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半自动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38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自动线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800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柔性线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4M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9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任务五  模拟企业年末工作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ea typeface="宋体" panose="02010600030101010101" pitchFamily="2" charset="-122"/>
              </a:rPr>
              <a:t>三、新市场开拓</a:t>
            </a:r>
            <a:r>
              <a:rPr lang="en-US" altLang="zh-CN" dirty="0">
                <a:ea typeface="宋体" panose="02010600030101010101" pitchFamily="2" charset="-122"/>
              </a:rPr>
              <a:t>/ISO</a:t>
            </a:r>
            <a:r>
              <a:rPr lang="zh-CN" altLang="en-US" dirty="0">
                <a:ea typeface="宋体" panose="02010600030101010101" pitchFamily="2" charset="-122"/>
              </a:rPr>
              <a:t>资格认证投资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四、关账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五、反思与总结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1747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任务五  模拟企业年末工作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FAF3">
                <a:alpha val="100000"/>
              </a:srgbClr>
            </a:gs>
            <a:gs pos="74001">
              <a:srgbClr val="F5D093">
                <a:alpha val="100000"/>
              </a:srgbClr>
            </a:gs>
            <a:gs pos="83000">
              <a:srgbClr val="F5D093">
                <a:alpha val="100000"/>
              </a:srgbClr>
            </a:gs>
            <a:gs pos="100000">
              <a:srgbClr val="F9E0B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2770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项目四　ＥＲＰ沙盘模拟实战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2771" name="文本框 4"/>
          <p:cNvSpPr txBox="1"/>
          <p:nvPr/>
        </p:nvSpPr>
        <p:spPr>
          <a:xfrm>
            <a:off x="2286000" y="3244850"/>
            <a:ext cx="4572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4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谢    谢！</a:t>
            </a:r>
            <a:endParaRPr lang="zh-CN" altLang="en-US" sz="4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项目四　ＥＲＰ沙盘模拟实战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171" name="AutoShape 5"/>
          <p:cNvSpPr/>
          <p:nvPr/>
        </p:nvSpPr>
        <p:spPr>
          <a:xfrm rot="5400000">
            <a:off x="-1938337" y="1227138"/>
            <a:ext cx="4824412" cy="4764087"/>
          </a:xfrm>
          <a:custGeom>
            <a:avLst/>
            <a:gdLst>
              <a:gd name="txL" fmla="*/ 401 w 21600"/>
              <a:gd name="txT" fmla="*/ 0 h 21600"/>
              <a:gd name="txR" fmla="*/ 21199 w 21600"/>
              <a:gd name="txB" fmla="*/ 13628 h 21600"/>
            </a:gdLst>
            <a:ahLst/>
            <a:cxnLst>
              <a:cxn ang="0">
                <a:pos x="538772352" y="0"/>
              </a:cxn>
              <a:cxn ang="0">
                <a:pos x="8081562" y="517674404"/>
              </a:cxn>
              <a:cxn ang="0">
                <a:pos x="538772352" y="15669438"/>
              </a:cxn>
              <a:cxn ang="0">
                <a:pos x="1069462919" y="517674404"/>
              </a:cxn>
            </a:cxnLst>
            <a:rect l="txL" t="txT" r="txR" b="txB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00"/>
                </a:schemeClr>
              </a:gs>
              <a:gs pos="50000">
                <a:srgbClr val="E2E2E2">
                  <a:alpha val="100000"/>
                </a:srgbClr>
              </a:gs>
              <a:gs pos="100000">
                <a:schemeClr val="bg2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2" name="AutoShape 6"/>
          <p:cNvSpPr/>
          <p:nvPr/>
        </p:nvSpPr>
        <p:spPr>
          <a:xfrm rot="5400000" flipH="1">
            <a:off x="-1574800" y="1730375"/>
            <a:ext cx="4030663" cy="39211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rgbClr val="FFFFFF">
                  <a:alpha val="48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3" name="WordArt 2"/>
          <p:cNvSpPr/>
          <p:nvPr/>
        </p:nvSpPr>
        <p:spPr>
          <a:xfrm>
            <a:off x="584200" y="2998788"/>
            <a:ext cx="1714500" cy="78263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endParaRPr lang="zh-CN" altLang="en-US" sz="5400" b="1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0" name="WordArt 2"/>
          <p:cNvSpPr>
            <a:spLocks noChangeArrowheads="1" noChangeShapeType="1"/>
          </p:cNvSpPr>
          <p:nvPr/>
        </p:nvSpPr>
        <p:spPr bwMode="auto">
          <a:xfrm>
            <a:off x="539553" y="2996952"/>
            <a:ext cx="1080120" cy="1296144"/>
          </a:xfrm>
          <a:prstGeom prst="rect">
            <a:avLst/>
          </a:prstGeom>
        </p:spPr>
        <p:txBody>
          <a:bodyPr wrap="none" numCol="1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contourClr>
                <a:srgbClr val="FFFFCC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4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学习</a:t>
            </a:r>
            <a:endParaRPr kumimoji="0" lang="en-US" altLang="zh-CN" sz="5400" b="1" i="0" u="none" strike="noStrike" kern="1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4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目标</a:t>
            </a:r>
            <a:endParaRPr kumimoji="0" lang="zh-CN" altLang="zh-CN" sz="4400" b="1" i="0" u="none" strike="noStrike" kern="1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71775" y="908050"/>
            <a:ext cx="4572000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sz="2400" kern="1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sz="2400" kern="1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知识目标</a:t>
            </a:r>
            <a:r>
              <a:rPr kumimoji="0" lang="en-US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]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理解不同市场的需求分析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熟悉模拟企业经营基本流程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熟悉模拟企业年初、四季运营与年末工作内容</a:t>
            </a:r>
            <a:endParaRPr kumimoji="0" lang="en-US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R="0" algn="just" defTabSz="914400">
              <a:buClrTx/>
              <a:buSzTx/>
              <a:buFontTx/>
              <a:buNone/>
              <a:defRPr/>
            </a:pPr>
            <a:endParaRPr kumimoji="0" lang="en-US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>
              <a:buClrTx/>
              <a:buSzTx/>
              <a:buFont typeface="Wingdings" panose="05000000000000000000" pitchFamily="2" charset="2"/>
              <a:buChar char=""/>
              <a:defRPr/>
            </a:pP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技能目标</a:t>
            </a:r>
            <a:r>
              <a:rPr kumimoji="0" lang="en-US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]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能够进行不同市场的需求预测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能够按照模拟企业经营基本流程进行任务单填写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能够完成模拟企业年初工作与四季运营操作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能够完成模拟企业年末工作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zh-CN" kern="1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项目三　模拟企业经营管理操作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195" name="AutoShape 5"/>
          <p:cNvSpPr/>
          <p:nvPr/>
        </p:nvSpPr>
        <p:spPr>
          <a:xfrm rot="5400000">
            <a:off x="-1938337" y="1227138"/>
            <a:ext cx="4824412" cy="4764087"/>
          </a:xfrm>
          <a:custGeom>
            <a:avLst/>
            <a:gdLst>
              <a:gd name="txL" fmla="*/ 401 w 21600"/>
              <a:gd name="txT" fmla="*/ 0 h 21600"/>
              <a:gd name="txR" fmla="*/ 21199 w 21600"/>
              <a:gd name="txB" fmla="*/ 13628 h 21600"/>
            </a:gdLst>
            <a:ahLst/>
            <a:cxnLst>
              <a:cxn ang="0">
                <a:pos x="538772352" y="0"/>
              </a:cxn>
              <a:cxn ang="0">
                <a:pos x="8081562" y="517674404"/>
              </a:cxn>
              <a:cxn ang="0">
                <a:pos x="538772352" y="15669438"/>
              </a:cxn>
              <a:cxn ang="0">
                <a:pos x="1069462919" y="517674404"/>
              </a:cxn>
            </a:cxnLst>
            <a:rect l="txL" t="txT" r="txR" b="txB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00"/>
                </a:schemeClr>
              </a:gs>
              <a:gs pos="50000">
                <a:srgbClr val="E2E2E2">
                  <a:alpha val="100000"/>
                </a:srgbClr>
              </a:gs>
              <a:gs pos="100000">
                <a:schemeClr val="bg2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6" name="AutoShape 6"/>
          <p:cNvSpPr/>
          <p:nvPr/>
        </p:nvSpPr>
        <p:spPr>
          <a:xfrm rot="5400000" flipH="1">
            <a:off x="-1574800" y="1730375"/>
            <a:ext cx="4030663" cy="39211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rgbClr val="FFFFFF">
                  <a:alpha val="48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WordArt 2"/>
          <p:cNvSpPr/>
          <p:nvPr/>
        </p:nvSpPr>
        <p:spPr>
          <a:xfrm>
            <a:off x="584200" y="2998788"/>
            <a:ext cx="1714500" cy="78263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endParaRPr lang="zh-CN" altLang="en-US" sz="5400" b="1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0" name="WordArt 2"/>
          <p:cNvSpPr>
            <a:spLocks noChangeArrowheads="1" noChangeShapeType="1"/>
          </p:cNvSpPr>
          <p:nvPr/>
        </p:nvSpPr>
        <p:spPr bwMode="auto">
          <a:xfrm>
            <a:off x="539553" y="2996952"/>
            <a:ext cx="1080120" cy="1296144"/>
          </a:xfrm>
          <a:prstGeom prst="rect">
            <a:avLst/>
          </a:prstGeom>
        </p:spPr>
        <p:txBody>
          <a:bodyPr wrap="none" numCol="1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contourClr>
                <a:srgbClr val="FFFFCC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4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学习</a:t>
            </a:r>
            <a:endParaRPr kumimoji="0" lang="en-US" altLang="zh-CN" sz="5400" b="1" i="0" u="none" strike="noStrike" kern="1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4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目标</a:t>
            </a:r>
            <a:endParaRPr kumimoji="0" lang="zh-CN" altLang="zh-CN" sz="4400" b="1" i="0" u="none" strike="noStrike" kern="1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59113" y="2492375"/>
            <a:ext cx="4572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思政目标</a:t>
            </a:r>
            <a:r>
              <a:rPr kumimoji="0" lang="en-US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]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培养能够在企业经营中坚持职业道德，德法兼修的职业素养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培养扎实细致、精益求精的工匠精神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培养责任意识、团队意识与合作精神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思维导图</a:t>
            </a:r>
            <a:endParaRPr kumimoji="0" lang="zh-CN" altLang="zh-CN" sz="2800" b="1" i="0" u="none" strike="noStrike" kern="1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21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1557338"/>
            <a:ext cx="6337300" cy="4818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项目四　ＥＲＰ沙盘模拟实战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AF3">
                <a:alpha val="100000"/>
              </a:srgbClr>
            </a:gs>
            <a:gs pos="74001">
              <a:srgbClr val="F5D093">
                <a:alpha val="100000"/>
              </a:srgbClr>
            </a:gs>
            <a:gs pos="83000">
              <a:srgbClr val="F5D093">
                <a:alpha val="100000"/>
              </a:srgbClr>
            </a:gs>
            <a:gs pos="100000">
              <a:srgbClr val="F9E0B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42" name="WordArt 3"/>
          <p:cNvSpPr/>
          <p:nvPr/>
        </p:nvSpPr>
        <p:spPr>
          <a:xfrm>
            <a:off x="1042988" y="2852738"/>
            <a:ext cx="597693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任务一　市场分析预测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FBFB">
                <a:alpha val="100000"/>
              </a:srgbClr>
            </a:gs>
            <a:gs pos="74001">
              <a:srgbClr val="B7DDDD">
                <a:alpha val="100000"/>
              </a:srgbClr>
            </a:gs>
            <a:gs pos="83000">
              <a:srgbClr val="B7DDDD">
                <a:alpha val="100000"/>
              </a:srgbClr>
            </a:gs>
            <a:gs pos="100000">
              <a:srgbClr val="CFE8E8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3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895850"/>
          </a:xfrm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一、本地市场预测分析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1267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任务一　市场分析预测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1268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2205038"/>
            <a:ext cx="8280400" cy="2901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BFB">
                <a:alpha val="100000"/>
              </a:srgbClr>
            </a:gs>
            <a:gs pos="74001">
              <a:srgbClr val="B7DDDD">
                <a:alpha val="100000"/>
              </a:srgbClr>
            </a:gs>
            <a:gs pos="83000">
              <a:srgbClr val="B7DDDD">
                <a:alpha val="100000"/>
              </a:srgbClr>
            </a:gs>
            <a:gs pos="100000">
              <a:srgbClr val="CFE8E8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二、区域市场预测分析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12291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133600"/>
            <a:ext cx="8424862" cy="3027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任务一　市场分析预测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BFB">
                <a:alpha val="100000"/>
              </a:srgbClr>
            </a:gs>
            <a:gs pos="74001">
              <a:srgbClr val="B7DDDD">
                <a:alpha val="100000"/>
              </a:srgbClr>
            </a:gs>
            <a:gs pos="83000">
              <a:srgbClr val="B7DDDD">
                <a:alpha val="100000"/>
              </a:srgbClr>
            </a:gs>
            <a:gs pos="100000">
              <a:srgbClr val="CFE8E8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三、国内市场预测分析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13315" name="图片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349500"/>
            <a:ext cx="8353425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WordArt 3"/>
          <p:cNvSpPr/>
          <p:nvPr/>
        </p:nvSpPr>
        <p:spPr>
          <a:xfrm>
            <a:off x="684213" y="333375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任务一　市场分析预测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漂亮的几何型体PPT模板">
  <a:themeElements>
    <a:clrScheme name="漂亮的几何型体PPT模板 3">
      <a:dk1>
        <a:srgbClr val="000000"/>
      </a:dk1>
      <a:lt1>
        <a:srgbClr val="FFFFFF"/>
      </a:lt1>
      <a:dk2>
        <a:srgbClr val="702424"/>
      </a:dk2>
      <a:lt2>
        <a:srgbClr val="C0C0C0"/>
      </a:lt2>
      <a:accent1>
        <a:srgbClr val="5EB4B4"/>
      </a:accent1>
      <a:accent2>
        <a:srgbClr val="E49514"/>
      </a:accent2>
      <a:accent3>
        <a:srgbClr val="FFFFFF"/>
      </a:accent3>
      <a:accent4>
        <a:srgbClr val="000000"/>
      </a:accent4>
      <a:accent5>
        <a:srgbClr val="B6D6D6"/>
      </a:accent5>
      <a:accent6>
        <a:srgbClr val="CF8711"/>
      </a:accent6>
      <a:hlink>
        <a:srgbClr val="6E9349"/>
      </a:hlink>
      <a:folHlink>
        <a:srgbClr val="90A8B0"/>
      </a:folHlink>
    </a:clrScheme>
    <a:fontScheme name="漂亮的几何型体PPT模板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漂亮的几何型体PPT模板 1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漂亮的几何型体PPT模板 2">
        <a:dk1>
          <a:srgbClr val="30311D"/>
        </a:dk1>
        <a:lt1>
          <a:srgbClr val="FFFFFF"/>
        </a:lt1>
        <a:dk2>
          <a:srgbClr val="5B583B"/>
        </a:dk2>
        <a:lt2>
          <a:srgbClr val="DDDDDD"/>
        </a:lt2>
        <a:accent1>
          <a:srgbClr val="855BC3"/>
        </a:accent1>
        <a:accent2>
          <a:srgbClr val="5595C1"/>
        </a:accent2>
        <a:accent3>
          <a:srgbClr val="FFFFFF"/>
        </a:accent3>
        <a:accent4>
          <a:srgbClr val="272817"/>
        </a:accent4>
        <a:accent5>
          <a:srgbClr val="C2B5DE"/>
        </a:accent5>
        <a:accent6>
          <a:srgbClr val="4C87AF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漂亮的几何型体PPT模板 3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EB4B4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6D6D6"/>
        </a:accent5>
        <a:accent6>
          <a:srgbClr val="CF8711"/>
        </a:accent6>
        <a:hlink>
          <a:srgbClr val="6E9349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漂亮的几何型体PPT模板">
  <a:themeElements>
    <a:clrScheme name="1_漂亮的几何型体PPT模板 3">
      <a:dk1>
        <a:srgbClr val="000000"/>
      </a:dk1>
      <a:lt1>
        <a:srgbClr val="FFFFFF"/>
      </a:lt1>
      <a:dk2>
        <a:srgbClr val="702424"/>
      </a:dk2>
      <a:lt2>
        <a:srgbClr val="C0C0C0"/>
      </a:lt2>
      <a:accent1>
        <a:srgbClr val="5EB4B4"/>
      </a:accent1>
      <a:accent2>
        <a:srgbClr val="E49514"/>
      </a:accent2>
      <a:accent3>
        <a:srgbClr val="FFFFFF"/>
      </a:accent3>
      <a:accent4>
        <a:srgbClr val="000000"/>
      </a:accent4>
      <a:accent5>
        <a:srgbClr val="B6D6D6"/>
      </a:accent5>
      <a:accent6>
        <a:srgbClr val="CF8711"/>
      </a:accent6>
      <a:hlink>
        <a:srgbClr val="6E9349"/>
      </a:hlink>
      <a:folHlink>
        <a:srgbClr val="90A8B0"/>
      </a:folHlink>
    </a:clrScheme>
    <a:fontScheme name="1_漂亮的几何型体PPT模板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漂亮的几何型体PPT模板 1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漂亮的几何型体PPT模板 2">
        <a:dk1>
          <a:srgbClr val="30311D"/>
        </a:dk1>
        <a:lt1>
          <a:srgbClr val="FFFFFF"/>
        </a:lt1>
        <a:dk2>
          <a:srgbClr val="5B583B"/>
        </a:dk2>
        <a:lt2>
          <a:srgbClr val="DDDDDD"/>
        </a:lt2>
        <a:accent1>
          <a:srgbClr val="855BC3"/>
        </a:accent1>
        <a:accent2>
          <a:srgbClr val="5595C1"/>
        </a:accent2>
        <a:accent3>
          <a:srgbClr val="FFFFFF"/>
        </a:accent3>
        <a:accent4>
          <a:srgbClr val="272817"/>
        </a:accent4>
        <a:accent5>
          <a:srgbClr val="C2B5DE"/>
        </a:accent5>
        <a:accent6>
          <a:srgbClr val="4C87AF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漂亮的几何型体PPT模板 3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EB4B4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6D6D6"/>
        </a:accent5>
        <a:accent6>
          <a:srgbClr val="CF8711"/>
        </a:accent6>
        <a:hlink>
          <a:srgbClr val="6E9349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漂亮的几何型体PPT模板</Template>
  <TotalTime>0</TotalTime>
  <Words>1748</Words>
  <Application>WPS 演示</Application>
  <PresentationFormat>全屏显示(4:3)</PresentationFormat>
  <Paragraphs>261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Verdana</vt:lpstr>
      <vt:lpstr>Calibri</vt:lpstr>
      <vt:lpstr>黑体</vt:lpstr>
      <vt:lpstr>等线</vt:lpstr>
      <vt:lpstr>Times New Roman</vt:lpstr>
      <vt:lpstr>方正粗黑宋简体</vt:lpstr>
      <vt:lpstr>隶书</vt:lpstr>
      <vt:lpstr>华文新魏</vt:lpstr>
      <vt:lpstr>微软雅黑</vt:lpstr>
      <vt:lpstr>Arial Unicode MS</vt:lpstr>
      <vt:lpstr>漂亮的几何型体PPT模板</vt:lpstr>
      <vt:lpstr>1_漂亮的几何型体PPT模板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keke</dc:creator>
  <cp:lastModifiedBy>green</cp:lastModifiedBy>
  <cp:revision>139</cp:revision>
  <dcterms:created xsi:type="dcterms:W3CDTF">2008-07-12T08:20:50Z</dcterms:created>
  <dcterms:modified xsi:type="dcterms:W3CDTF">2025-07-06T01:15:55Z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1601E10CFAFD4D658402DABDFB2156EE_12</vt:lpwstr>
  </property>
</Properties>
</file>